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4551" r:id="rId4"/>
  </p:sldMasterIdLst>
  <p:notesMasterIdLst>
    <p:notesMasterId r:id="rId25"/>
  </p:notesMasterIdLst>
  <p:handoutMasterIdLst>
    <p:handoutMasterId r:id="rId26"/>
  </p:handoutMasterIdLst>
  <p:sldIdLst>
    <p:sldId id="1779" r:id="rId5"/>
    <p:sldId id="2005" r:id="rId6"/>
    <p:sldId id="1995" r:id="rId7"/>
    <p:sldId id="1996" r:id="rId8"/>
    <p:sldId id="1998" r:id="rId9"/>
    <p:sldId id="1999" r:id="rId10"/>
    <p:sldId id="2006" r:id="rId11"/>
    <p:sldId id="2007" r:id="rId12"/>
    <p:sldId id="2008" r:id="rId13"/>
    <p:sldId id="2009" r:id="rId14"/>
    <p:sldId id="2010" r:id="rId15"/>
    <p:sldId id="2011" r:id="rId16"/>
    <p:sldId id="2012" r:id="rId17"/>
    <p:sldId id="2013" r:id="rId18"/>
    <p:sldId id="2014" r:id="rId19"/>
    <p:sldId id="2015" r:id="rId20"/>
    <p:sldId id="2017" r:id="rId21"/>
    <p:sldId id="2016" r:id="rId22"/>
    <p:sldId id="2003" r:id="rId23"/>
    <p:sldId id="2004" r:id="rId24"/>
  </p:sldIdLst>
  <p:sldSz cx="12436475" cy="6994525"/>
  <p:notesSz cx="6858000" cy="1019175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odule 3" id="{82884CC8-64E1-4CFE-9ADB-320B37E0B1C6}">
          <p14:sldIdLst>
            <p14:sldId id="1779"/>
            <p14:sldId id="2005"/>
            <p14:sldId id="1995"/>
            <p14:sldId id="1996"/>
            <p14:sldId id="1998"/>
            <p14:sldId id="1999"/>
            <p14:sldId id="2006"/>
            <p14:sldId id="2007"/>
            <p14:sldId id="2008"/>
            <p14:sldId id="2009"/>
            <p14:sldId id="2010"/>
            <p14:sldId id="2011"/>
            <p14:sldId id="2012"/>
            <p14:sldId id="2013"/>
            <p14:sldId id="2014"/>
            <p14:sldId id="2015"/>
            <p14:sldId id="2017"/>
            <p14:sldId id="2016"/>
            <p14:sldId id="2003"/>
            <p14:sldId id="200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0093"/>
    <a:srgbClr val="6490B7"/>
    <a:srgbClr val="E5221D"/>
    <a:srgbClr val="FFB350"/>
    <a:srgbClr val="F87935"/>
    <a:srgbClr val="557BA1"/>
    <a:srgbClr val="547CA0"/>
    <a:srgbClr val="FE883B"/>
    <a:srgbClr val="FFCB6D"/>
    <a:srgbClr val="DD1A1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E0472-47E7-4F10-85FD-8EEFDD66D4A7}" v="5" dt="2021-03-24T21:29:12.7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18" autoAdjust="0"/>
    <p:restoredTop sz="90748" autoAdjust="0"/>
  </p:normalViewPr>
  <p:slideViewPr>
    <p:cSldViewPr snapToGrid="0">
      <p:cViewPr>
        <p:scale>
          <a:sx n="49" d="100"/>
          <a:sy n="49" d="100"/>
        </p:scale>
        <p:origin x="1500" y="2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66" d="100"/>
          <a:sy n="66" d="100"/>
        </p:scale>
        <p:origin x="2280" y="4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FDB7B-8DB8-4A3A-95C8-7102BBC9A9E1}" type="datetime8">
              <a:rPr lang="en-US" smtClean="0">
                <a:latin typeface="Segoe UI" pitchFamily="34" charset="0"/>
              </a:rPr>
              <a:t>1/4/2026 4:55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1/4/2026 4:55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98509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68DE6-7A8C-A6A4-84FA-A76AF3122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E10913-4083-CE1C-1B60-7F3C6C494E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B4DB78-591D-2581-86AA-43F105A5B2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D4D4D4"/>
              </a:solidFill>
              <a:effectLst/>
              <a:latin typeface="-apple-system"/>
            </a:endParaRPr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2AB5878D-FC9C-9A33-39FD-5E379D544DD8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7FFFC-2088-B72F-CC23-D4E49899FAC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EB38B-B385-CDA2-9534-19FE7E8271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07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772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398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407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jpe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1D09A9D1-6212-8B49-96D7-B3E9D17D4B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97437" y="2582862"/>
            <a:ext cx="5537797" cy="1126109"/>
          </a:xfrm>
          <a:prstGeom prst="rect">
            <a:avLst/>
          </a:prstGeom>
          <a:noFill/>
        </p:spPr>
        <p:txBody>
          <a:bodyPr lIns="0" tIns="0" rIns="0" bIns="182880" anchor="ctr" anchorCtr="0"/>
          <a:lstStyle>
            <a:lvl1pPr algn="ctr">
              <a:lnSpc>
                <a:spcPct val="100000"/>
              </a:lnSpc>
              <a:defRPr sz="4800" strike="noStrike" spc="-50"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Project Title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0881A9F1-B3A4-0742-8DAD-18EC8A78C5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1498" y="5012066"/>
            <a:ext cx="5521944" cy="964046"/>
          </a:xfrm>
          <a:prstGeom prst="rect">
            <a:avLst/>
          </a:prstGeom>
        </p:spPr>
        <p:txBody>
          <a:bodyPr/>
          <a:lstStyle>
            <a:lvl1pPr algn="ctr">
              <a:lnSpc>
                <a:spcPct val="150000"/>
              </a:lnSpc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1800">
                <a:solidFill>
                  <a:srgbClr val="000000"/>
                </a:solidFill>
              </a:defRPr>
            </a:lvl2pPr>
            <a:lvl3pPr>
              <a:defRPr sz="1400"/>
            </a:lvl3pPr>
            <a:lvl4pPr>
              <a:defRPr sz="1400"/>
            </a:lvl4pPr>
            <a:lvl5pPr>
              <a:defRPr sz="1050"/>
            </a:lvl5pPr>
          </a:lstStyle>
          <a:p>
            <a:pPr lvl="0"/>
            <a:r>
              <a:rPr lang="en-US" dirty="0"/>
              <a:t>Author name</a:t>
            </a:r>
            <a:br>
              <a:rPr lang="en-US" dirty="0"/>
            </a:br>
            <a:r>
              <a:rPr lang="en-US" dirty="0"/>
              <a:t>Date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B82214-8E23-368F-0619-63CA2D72D5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75" y="0"/>
            <a:ext cx="6672449" cy="699452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FEA25C-00A2-1C9C-E8B9-42CEC7D03F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11963" y="3841750"/>
            <a:ext cx="5521325" cy="1017926"/>
          </a:xfrm>
        </p:spPr>
        <p:txBody>
          <a:bodyPr/>
          <a:lstStyle>
            <a:lvl1pPr algn="ctr">
              <a:defRPr sz="2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Short Description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0968702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386203"/>
            <a:ext cx="11533187" cy="4111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000000"/>
                </a:solidFill>
              </a:defRPr>
            </a:lvl1pPr>
          </a:lstStyle>
          <a:p>
            <a:r>
              <a:rPr lang="en-IN" dirty="0"/>
              <a:t>Key Features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AA435D-7CF7-AB6B-AD20-FB11D45A73E7}"/>
              </a:ext>
            </a:extLst>
          </p:cNvPr>
          <p:cNvSpPr/>
          <p:nvPr userDrawn="1"/>
        </p:nvSpPr>
        <p:spPr bwMode="auto">
          <a:xfrm>
            <a:off x="465138" y="1387011"/>
            <a:ext cx="5000714" cy="184935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66C046-3315-0879-6DE0-200BC077FCE5}"/>
              </a:ext>
            </a:extLst>
          </p:cNvPr>
          <p:cNvSpPr/>
          <p:nvPr userDrawn="1"/>
        </p:nvSpPr>
        <p:spPr bwMode="auto">
          <a:xfrm>
            <a:off x="465138" y="3635338"/>
            <a:ext cx="5000714" cy="184935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771462F-3587-3C8F-DF70-571177329EDA}"/>
              </a:ext>
            </a:extLst>
          </p:cNvPr>
          <p:cNvSpPr/>
          <p:nvPr userDrawn="1"/>
        </p:nvSpPr>
        <p:spPr bwMode="auto">
          <a:xfrm>
            <a:off x="6494356" y="3635338"/>
            <a:ext cx="5000714" cy="184935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8BCC3D-9690-61FF-9B68-2AED224D49DD}"/>
              </a:ext>
            </a:extLst>
          </p:cNvPr>
          <p:cNvSpPr/>
          <p:nvPr userDrawn="1"/>
        </p:nvSpPr>
        <p:spPr bwMode="auto">
          <a:xfrm>
            <a:off x="6494356" y="1437917"/>
            <a:ext cx="5000714" cy="1849351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56484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>
            <a:extLst>
              <a:ext uri="{FF2B5EF4-FFF2-40B4-BE49-F238E27FC236}">
                <a16:creationId xmlns:a16="http://schemas.microsoft.com/office/drawing/2014/main" id="{84B1830D-4F4A-46C8-92D9-12B48FD3D4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066" y="1447399"/>
            <a:ext cx="4162128" cy="409972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sz="4800" b="1" spc="-50" baseline="0" dirty="0">
                <a:solidFill>
                  <a:schemeClr val="tx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1FE68A-9E1D-690C-64A0-81000FD1AB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23164" y="-1"/>
            <a:ext cx="6672449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50417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386203"/>
            <a:ext cx="11533187" cy="4111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EE1E43F-C091-614B-AA20-F39D0AACAA1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118378"/>
            <a:ext cx="11533187" cy="52322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22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342900" marR="0" lvl="0" indent="-342900" algn="l" defTabSz="932742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Bulleted list Segoe UI Regular 20/24. Dis </a:t>
            </a:r>
            <a:r>
              <a:rPr lang="en-US" dirty="0" err="1"/>
              <a:t>apid</a:t>
            </a:r>
            <a:r>
              <a:rPr lang="en-US" dirty="0"/>
              <a:t> es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vit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br>
              <a:rPr lang="en-US" dirty="0"/>
            </a:br>
            <a:endParaRPr lang="en-US" dirty="0"/>
          </a:p>
          <a:p>
            <a:pPr marL="342900" marR="0" lvl="0" indent="-342900" algn="l" defTabSz="932742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Bulleted list Segoe UI Regular 20/24. Dis </a:t>
            </a:r>
            <a:r>
              <a:rPr lang="en-US" dirty="0" err="1"/>
              <a:t>apid</a:t>
            </a:r>
            <a:r>
              <a:rPr lang="en-US" dirty="0"/>
              <a:t> es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vit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br>
              <a:rPr lang="en-US" dirty="0"/>
            </a:br>
            <a:endParaRPr lang="en-US" dirty="0"/>
          </a:p>
          <a:p>
            <a:pPr marL="342900" marR="0" lvl="0" indent="-342900" algn="l" defTabSz="932742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Bulleted list Segoe UI Regular 20/24. Dis </a:t>
            </a:r>
            <a:r>
              <a:rPr lang="en-US" dirty="0" err="1"/>
              <a:t>apid</a:t>
            </a:r>
            <a:r>
              <a:rPr lang="en-US" dirty="0"/>
              <a:t> es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vit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br>
              <a:rPr lang="en-US" dirty="0"/>
            </a:br>
            <a:endParaRPr lang="en-US" dirty="0"/>
          </a:p>
          <a:p>
            <a:pPr marL="342900" marR="0" lvl="0" indent="-342900" algn="l" defTabSz="932742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Bulleted list Segoe UI Regular 20/24. Dis </a:t>
            </a:r>
            <a:r>
              <a:rPr lang="en-US" dirty="0" err="1"/>
              <a:t>apid</a:t>
            </a:r>
            <a:r>
              <a:rPr lang="en-US" dirty="0"/>
              <a:t> es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vit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br>
              <a:rPr lang="en-US" dirty="0"/>
            </a:br>
            <a:endParaRPr lang="en-US" dirty="0"/>
          </a:p>
          <a:p>
            <a:pPr marL="342900" marR="0" lvl="0" indent="-342900" algn="l" defTabSz="932742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Bulleted list Segoe UI Regular 20/24. Dis </a:t>
            </a:r>
            <a:r>
              <a:rPr lang="en-US" dirty="0" err="1"/>
              <a:t>apid</a:t>
            </a:r>
            <a:r>
              <a:rPr lang="en-US" dirty="0"/>
              <a:t> es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vit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endParaRPr lang="en-US" dirty="0"/>
          </a:p>
          <a:p>
            <a:pPr marL="342900" marR="0" lvl="0" indent="-342900" algn="l" defTabSz="932742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  <a:p>
            <a:pPr marL="342900" marR="0" lvl="0" indent="-342900" algn="l" defTabSz="932742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Bulleted list Segoe UI Regular 20/24. Dis </a:t>
            </a:r>
            <a:r>
              <a:rPr lang="en-US" dirty="0" err="1"/>
              <a:t>apid</a:t>
            </a:r>
            <a:r>
              <a:rPr lang="en-US" dirty="0"/>
              <a:t> es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vit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95344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386203"/>
            <a:ext cx="11533187" cy="4111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Problem Statement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EE1E43F-C091-614B-AA20-F39D0AACAA1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775927"/>
            <a:ext cx="11533187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2200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342900" marR="0" lvl="0" indent="-342900" algn="l" defTabSz="932742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Key challenge 1</a:t>
            </a:r>
          </a:p>
          <a:p>
            <a:pPr marL="342900" marR="0" lvl="0" indent="-342900" algn="l" defTabSz="932742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Key challenge 2</a:t>
            </a:r>
          </a:p>
          <a:p>
            <a:pPr marL="342900" marR="0" lvl="0" indent="-342900" algn="l" defTabSz="932742" rtl="0" eaLnBrk="1" fontAlgn="auto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Key challenge 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2D4641-1CFC-F564-7B6C-B011779B37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996950"/>
            <a:ext cx="11533187" cy="553998"/>
          </a:xfrm>
        </p:spPr>
        <p:txBody>
          <a:bodyPr/>
          <a:lstStyle/>
          <a:p>
            <a:pPr lvl="0"/>
            <a:r>
              <a:rPr lang="en-US" dirty="0"/>
              <a:t>Describe the problem your project solves. </a:t>
            </a:r>
          </a:p>
        </p:txBody>
      </p:sp>
    </p:spTree>
    <p:extLst>
      <p:ext uri="{BB962C8B-B14F-4D97-AF65-F5344CB8AC3E}">
        <p14:creationId xmlns:p14="http://schemas.microsoft.com/office/powerpoint/2010/main" val="258639568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60860"/>
            <a:ext cx="9572625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lang="en-US" sz="20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3383CEA-4FEB-4C9E-B7D6-3B36BC8EB7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05042" y="3214124"/>
            <a:ext cx="3690937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35007055-7118-477F-B301-DB401591FA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3383" y="3214124"/>
            <a:ext cx="3690937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None/>
              <a:defRPr sz="1400" b="0" spc="0" baseline="0">
                <a:solidFill>
                  <a:schemeClr val="tx2"/>
                </a:solidFill>
                <a:latin typeface="+mj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lang="en-US" sz="1400" kern="1200" spc="0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</p:txBody>
      </p:sp>
      <p:sp>
        <p:nvSpPr>
          <p:cNvPr id="23" name="Text Box 3">
            <a:extLst>
              <a:ext uri="{FF2B5EF4-FFF2-40B4-BE49-F238E27FC236}">
                <a16:creationId xmlns:a16="http://schemas.microsoft.com/office/drawing/2014/main" id="{DD31BD93-DFDF-4C46-8FDE-B1B55850B6B2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63276" y="6583680"/>
            <a:ext cx="11533187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accent6">
                    <a:lumMod val="75000"/>
                  </a:schemeClr>
                </a:solidFill>
                <a:cs typeface="Segoe UI" pitchFamily="34" charset="0"/>
              </a:rPr>
              <a:t>©Microsoft Corporation									                                                                                                                                             Azure 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2951A14E-1D63-9E44-9361-FD57A8BD81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3276" y="3445695"/>
            <a:ext cx="3690937" cy="2067104"/>
          </a:xfrm>
          <a:prstGeom prst="rect">
            <a:avLst/>
          </a:prstGeo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1C3BF983-4009-1049-9AD7-C94BE3AA193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05042" y="3445695"/>
            <a:ext cx="3690937" cy="2067104"/>
          </a:xfrm>
          <a:prstGeom prst="rect">
            <a:avLst/>
          </a:prstGeo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361C016-E331-F44F-ACAE-52E4AE73469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20326" y="3445695"/>
            <a:ext cx="3690937" cy="2067104"/>
          </a:xfrm>
          <a:prstGeom prst="rect">
            <a:avLst/>
          </a:prstGeo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9385498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99E39B6D-21AF-485C-B606-D6EA248988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5138" y="2410676"/>
            <a:ext cx="3690937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  <a:endParaRPr lang="en-US" dirty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D0D85DDD-B7EA-4D73-BA98-A5ACF1DB2D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9438" y="2410676"/>
            <a:ext cx="3690937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  <a:endParaRPr lang="en-US" dirty="0"/>
          </a:p>
        </p:txBody>
      </p:sp>
      <p:sp>
        <p:nvSpPr>
          <p:cNvPr id="13" name="Text Box 3">
            <a:extLst>
              <a:ext uri="{FF2B5EF4-FFF2-40B4-BE49-F238E27FC236}">
                <a16:creationId xmlns:a16="http://schemas.microsoft.com/office/drawing/2014/main" id="{CCDF1654-4D2D-794C-BBB7-E1447C036FDB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63276" y="6583680"/>
            <a:ext cx="11533187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accent6">
                    <a:lumMod val="75000"/>
                  </a:schemeClr>
                </a:solidFill>
                <a:cs typeface="Segoe UI" pitchFamily="34" charset="0"/>
              </a:rPr>
              <a:t>©Microsoft Corporation									                                                                                                                                             Azure 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82A6E05B-C65A-8C44-AC8B-AA08746E666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5138" y="2645384"/>
            <a:ext cx="3690937" cy="206710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D52482AC-A354-B546-9AAD-B3E02851204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72768" y="2645384"/>
            <a:ext cx="3690937" cy="206710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1839620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8307388" y="1631566"/>
            <a:ext cx="3681793" cy="31655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4395406" y="1631567"/>
            <a:ext cx="3684970" cy="316109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4280" y="1631568"/>
            <a:ext cx="3681793" cy="31699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97742EC-5845-4BB1-84A3-00C1CF89012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9438" y="5026024"/>
            <a:ext cx="3690937" cy="22051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 dirty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dirty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 dirty="0">
                <a:solidFill>
                  <a:schemeClr val="tx2"/>
                </a:solidFill>
                <a:latin typeface="+mj-lt"/>
              </a:rPr>
              <a:t> 14/18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01F238-570E-E648-9E57-DAA86A7A8ED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74663" y="2939529"/>
            <a:ext cx="3681412" cy="553998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Drop photo here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877AA6F-F5D0-8349-8D7F-7A036C53AFE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389438" y="2932948"/>
            <a:ext cx="3690937" cy="553998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Drop photo here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83A4321-3796-F044-9126-51A6AA308B77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307388" y="2946446"/>
            <a:ext cx="3681412" cy="553998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Drop photo here</a:t>
            </a:r>
          </a:p>
        </p:txBody>
      </p:sp>
      <p:sp>
        <p:nvSpPr>
          <p:cNvPr id="18" name="Text Box 3">
            <a:extLst>
              <a:ext uri="{FF2B5EF4-FFF2-40B4-BE49-F238E27FC236}">
                <a16:creationId xmlns:a16="http://schemas.microsoft.com/office/drawing/2014/main" id="{06DC0489-95B2-B74C-8FE4-80E75D67DE41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63276" y="6583680"/>
            <a:ext cx="11533187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accent6">
                    <a:lumMod val="75000"/>
                  </a:schemeClr>
                </a:solidFill>
                <a:cs typeface="Segoe UI" pitchFamily="34" charset="0"/>
              </a:rPr>
              <a:t>©Microsoft Corporation									                                                                                                                                             Azure 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F22038DD-9076-B34B-B54A-107DF3F024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280" y="5260328"/>
            <a:ext cx="3690937" cy="91294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B0C89B53-FA50-F248-AD0B-933DE098D70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392422" y="5260328"/>
            <a:ext cx="3690937" cy="91294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C11EA858-BBCA-2149-9368-C1FDBC6C8DF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07388" y="5260328"/>
            <a:ext cx="3690937" cy="91294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6995485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201863"/>
            <a:ext cx="1727200" cy="91368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45134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45134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45134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45134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 smtClean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45134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45134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0" kern="1200" spc="0" baseline="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rgbClr val="000000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</a:t>
            </a:r>
            <a:r>
              <a:rPr lang="en-US" dirty="0" err="1"/>
              <a:t>Semibold</a:t>
            </a:r>
            <a:r>
              <a:rPr lang="en-US" dirty="0"/>
              <a:t> 14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201863"/>
            <a:ext cx="1727200" cy="91368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201863"/>
            <a:ext cx="1727200" cy="91368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201863"/>
            <a:ext cx="1727200" cy="91368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201863"/>
            <a:ext cx="1727200" cy="91368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201863"/>
            <a:ext cx="1727200" cy="91368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FF16C0-0541-41AD-98F7-A469609E8D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5139" y="2065338"/>
            <a:ext cx="261936" cy="263525"/>
          </a:xfrm>
          <a:prstGeom prst="rect">
            <a:avLst/>
          </a:prstGeo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1.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95171A5B-905D-4832-B11A-13594619F33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27288" y="2065338"/>
            <a:ext cx="261936" cy="263525"/>
          </a:xfrm>
          <a:prstGeom prst="rect">
            <a:avLst/>
          </a:prstGeo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rgbClr val="000000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2.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DDBE933A-166C-4934-8425-2A89AAA211E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89438" y="2065338"/>
            <a:ext cx="261936" cy="263525"/>
          </a:xfrm>
          <a:prstGeom prst="rect">
            <a:avLst/>
          </a:prstGeo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rgbClr val="000000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3.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171069D2-CF68-4D89-9134-20A61AFA10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54763" y="2065338"/>
            <a:ext cx="261936" cy="263525"/>
          </a:xfrm>
          <a:prstGeom prst="rect">
            <a:avLst/>
          </a:prstGeo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rgbClr val="000000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4.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77858A5B-7408-41FF-9369-C0F9B773A30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02625" y="2065338"/>
            <a:ext cx="261936" cy="263525"/>
          </a:xfrm>
          <a:prstGeom prst="rect">
            <a:avLst/>
          </a:prstGeo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rgbClr val="000000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5.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AF637A76-D1E1-49A2-AF33-3521BBC721C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269538" y="2065338"/>
            <a:ext cx="261936" cy="263525"/>
          </a:xfrm>
          <a:prstGeom prst="rect">
            <a:avLst/>
          </a:prstGeom>
        </p:spPr>
        <p:txBody>
          <a:bodyPr tIns="0" bIns="0"/>
          <a:lstStyle>
            <a:lvl1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rgbClr val="000000"/>
                </a:solidFill>
                <a:latin typeface="+mj-lt"/>
                <a:ea typeface="Segoe UI" pitchFamily="34" charset="0"/>
                <a:cs typeface="Segoe UI" pitchFamily="34" charset="0"/>
              </a:defRPr>
            </a:lvl1pPr>
            <a:lvl2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2pPr>
            <a:lvl3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3pPr>
            <a:lvl4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 smtClean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4pPr>
            <a:lvl5pPr marL="0" algn="l" defTabSz="932472" rtl="0" eaLnBrk="1" fontAlgn="base" latinLnBrk="0" hangingPunct="1">
              <a:lnSpc>
                <a:spcPts val="2400"/>
              </a:lnSpc>
              <a:spcBef>
                <a:spcPct val="0"/>
              </a:spcBef>
              <a:spcAft>
                <a:spcPct val="0"/>
              </a:spcAft>
              <a:defRPr lang="en-US" sz="1000" kern="1200" dirty="0">
                <a:solidFill>
                  <a:schemeClr val="tx1"/>
                </a:solidFill>
                <a:latin typeface="+mj-lt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6.</a:t>
            </a:r>
          </a:p>
        </p:txBody>
      </p:sp>
      <p:sp>
        <p:nvSpPr>
          <p:cNvPr id="33" name="Text Box 3">
            <a:extLst>
              <a:ext uri="{FF2B5EF4-FFF2-40B4-BE49-F238E27FC236}">
                <a16:creationId xmlns:a16="http://schemas.microsoft.com/office/drawing/2014/main" id="{75395D73-9049-014E-BEF9-A35587DB4139}"/>
              </a:ext>
            </a:extLst>
          </p:cNvPr>
          <p:cNvSpPr txBox="1">
            <a:spLocks noChangeArrowheads="1"/>
          </p:cNvSpPr>
          <p:nvPr userDrawn="1"/>
        </p:nvSpPr>
        <p:spPr bwMode="blackWhite">
          <a:xfrm>
            <a:off x="463276" y="6583680"/>
            <a:ext cx="11533187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accent6">
                    <a:lumMod val="75000"/>
                  </a:schemeClr>
                </a:solidFill>
                <a:cs typeface="Segoe UI" pitchFamily="34" charset="0"/>
              </a:rPr>
              <a:t>©Microsoft Corporation									                                                                                                                                             Azure 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3CC09D91-3BB7-5C4A-98CF-F87FD6AACD8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3276" y="3694402"/>
            <a:ext cx="1727201" cy="18937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0A489FF-470D-734F-9769-61F47A78897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426019" y="3694402"/>
            <a:ext cx="1727201" cy="18937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6F43AC1C-4836-034C-B18E-A886EB0A0954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386899" y="3694402"/>
            <a:ext cx="1727201" cy="18937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  <p:sp>
        <p:nvSpPr>
          <p:cNvPr id="42" name="Text Placeholder 4">
            <a:extLst>
              <a:ext uri="{FF2B5EF4-FFF2-40B4-BE49-F238E27FC236}">
                <a16:creationId xmlns:a16="http://schemas.microsoft.com/office/drawing/2014/main" id="{9221C77D-8F08-6C49-9011-B244AD138F0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354763" y="3694402"/>
            <a:ext cx="1727201" cy="18937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F3776908-857F-F24D-9AF6-14CF938B569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302625" y="3694402"/>
            <a:ext cx="1727201" cy="18937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EFB7F2E6-D12A-0A47-939B-737BAD8176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245998" y="3694402"/>
            <a:ext cx="1727201" cy="18937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i="0" spc="0">
                <a:solidFill>
                  <a:srgbClr val="000000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5EF402B-0A39-4444-AF7E-380A1C2573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440" y="2347335"/>
            <a:ext cx="660400" cy="6604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3E2F996C-B451-5D43-A1A7-18659348D8D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9398" y="2347335"/>
            <a:ext cx="660400" cy="6604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164D954-D4BE-604E-A1FA-5D4A16CC776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201" y="2347335"/>
            <a:ext cx="660400" cy="6604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5FC96516-B0E2-964A-9976-F62D8A3CA03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163" y="2347335"/>
            <a:ext cx="660400" cy="6604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C42970E5-3D59-6D4C-802D-2A054118D50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298" y="2347335"/>
            <a:ext cx="660400" cy="6604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32F713FA-C34D-0546-BEC6-2429F7B462C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715" y="2347335"/>
            <a:ext cx="6604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06977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386203"/>
            <a:ext cx="11533187" cy="4111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10718743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386203"/>
            <a:ext cx="11533187" cy="4111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27A159B-294A-68A6-FBFA-77214D4EBBE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20655" y="1130158"/>
            <a:ext cx="5977669" cy="535283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BADF314-C8EE-4835-F8EA-AC0C9DB405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5137" y="1130300"/>
            <a:ext cx="5380859" cy="5352694"/>
          </a:xfrm>
        </p:spPr>
        <p:txBody>
          <a:bodyPr/>
          <a:lstStyle>
            <a:lvl1pPr marL="342900" marR="0" indent="-342900" algn="l" defTabSz="932742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Feature</a:t>
            </a:r>
          </a:p>
          <a:p>
            <a:pPr lvl="0"/>
            <a:r>
              <a:rPr lang="en-US" dirty="0"/>
              <a:t>Feature</a:t>
            </a:r>
          </a:p>
          <a:p>
            <a:pPr lvl="0"/>
            <a:r>
              <a:rPr lang="en-US" dirty="0"/>
              <a:t>Feature</a:t>
            </a:r>
          </a:p>
          <a:p>
            <a:pPr lvl="0"/>
            <a:r>
              <a:rPr lang="en-US" dirty="0"/>
              <a:t>Feature</a:t>
            </a:r>
          </a:p>
          <a:p>
            <a:pPr lvl="0"/>
            <a:r>
              <a:rPr lang="en-US" dirty="0"/>
              <a:t>Feature</a:t>
            </a:r>
          </a:p>
          <a:p>
            <a:pPr lvl="0"/>
            <a:r>
              <a:rPr lang="en-US" dirty="0"/>
              <a:t>Feature</a:t>
            </a:r>
          </a:p>
          <a:p>
            <a:pPr lvl="0"/>
            <a:r>
              <a:rPr lang="en-US" dirty="0"/>
              <a:t>Feature</a:t>
            </a:r>
          </a:p>
          <a:p>
            <a:pPr lvl="0"/>
            <a:r>
              <a:rPr lang="en-US" dirty="0"/>
              <a:t>Feature</a:t>
            </a:r>
          </a:p>
          <a:p>
            <a:pPr lvl="0"/>
            <a:r>
              <a:rPr lang="en-US" dirty="0"/>
              <a:t>Feature</a:t>
            </a:r>
          </a:p>
          <a:p>
            <a:pPr marL="342900" marR="0" lvl="0" indent="-342900" algn="l" defTabSz="932742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Feature</a:t>
            </a:r>
          </a:p>
          <a:p>
            <a:pPr marL="342900" marR="0" lvl="0" indent="-342900" algn="l" defTabSz="932742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Feature</a:t>
            </a:r>
          </a:p>
          <a:p>
            <a:pPr marL="342900" marR="0" lvl="0" indent="-342900" algn="l" defTabSz="932742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Feature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83313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5138" y="567457"/>
            <a:ext cx="11530584" cy="830020"/>
          </a:xfrm>
          <a:prstGeom prst="rect">
            <a:avLst/>
          </a:prstGeom>
        </p:spPr>
        <p:txBody>
          <a:bodyPr vert="horz" wrap="square" lIns="0" tIns="91440" rIns="146304" bIns="91440" rtlCol="0" anchor="t">
            <a:noAutofit/>
          </a:bodyPr>
          <a:lstStyle/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65138" y="1853742"/>
            <a:ext cx="11456988" cy="2062103"/>
          </a:xfrm>
          <a:prstGeom prst="rect">
            <a:avLst/>
          </a:prstGeom>
        </p:spPr>
        <p:txBody>
          <a:bodyPr vert="horz" wrap="square" lIns="0" tIns="91440" rIns="146304" bIns="91440" rtlCol="0">
            <a:spAutoFit/>
          </a:bodyPr>
          <a:lstStyle/>
          <a:p>
            <a:pPr lvl="1"/>
            <a:r>
              <a:rPr lang="en-US" dirty="0"/>
              <a:t>Large: subhead Segoe UI Regular 20/24</a:t>
            </a:r>
          </a:p>
          <a:p>
            <a:pPr lvl="1"/>
            <a:endParaRPr lang="en-US" dirty="0"/>
          </a:p>
          <a:p>
            <a:pPr lvl="2"/>
            <a:r>
              <a:rPr lang="en-US" dirty="0"/>
              <a:t>Medium: paragraph heading Segoe UI </a:t>
            </a:r>
            <a:r>
              <a:rPr lang="en-US" dirty="0" err="1"/>
              <a:t>Semibold</a:t>
            </a:r>
            <a:r>
              <a:rPr lang="en-US" dirty="0"/>
              <a:t> 14/18</a:t>
            </a:r>
          </a:p>
          <a:p>
            <a:pPr lvl="3"/>
            <a:r>
              <a:rPr lang="en-US" dirty="0"/>
              <a:t>Medium: paragraph body copy Segoe UI Regular 14/18</a:t>
            </a:r>
          </a:p>
          <a:p>
            <a:pPr lvl="3"/>
            <a:endParaRPr lang="en-US" dirty="0"/>
          </a:p>
          <a:p>
            <a:pPr lvl="4"/>
            <a:r>
              <a:rPr lang="en-US" dirty="0"/>
              <a:t>Small: caption heading Segoe UI Bold 10/12</a:t>
            </a:r>
          </a:p>
          <a:p>
            <a:pPr lvl="6"/>
            <a:r>
              <a:rPr lang="en-US" dirty="0"/>
              <a:t>Small: caption body copy Segoe UI Regular 10/12</a:t>
            </a:r>
          </a:p>
          <a:p>
            <a:pPr lvl="6"/>
            <a:endParaRPr lang="en-US" dirty="0"/>
          </a:p>
          <a:p>
            <a:pPr lvl="6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621908" y="2898552"/>
            <a:ext cx="6979503" cy="118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7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78" r:id="rId1"/>
    <p:sldLayoutId id="2147484610" r:id="rId2"/>
    <p:sldLayoutId id="2147484679" r:id="rId3"/>
    <p:sldLayoutId id="2147484558" r:id="rId4"/>
    <p:sldLayoutId id="2147484559" r:id="rId5"/>
    <p:sldLayoutId id="2147484560" r:id="rId6"/>
    <p:sldLayoutId id="2147484561" r:id="rId7"/>
    <p:sldLayoutId id="2147484562" r:id="rId8"/>
    <p:sldLayoutId id="2147484681" r:id="rId9"/>
    <p:sldLayoutId id="2147484680" r:id="rId10"/>
    <p:sldLayoutId id="2147484564" r:id="rId11"/>
  </p:sldLayoutIdLst>
  <p:transition>
    <p:fade/>
  </p:transition>
  <p:hf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rgbClr val="000000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2400" kern="1200" spc="-50" baseline="0">
          <a:solidFill>
            <a:srgbClr val="000000"/>
          </a:solidFill>
          <a:latin typeface="+mj-lt"/>
          <a:ea typeface="+mn-ea"/>
          <a:cs typeface="+mn-cs"/>
        </a:defRPr>
      </a:lvl1pPr>
      <a:lvl2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Tx/>
        <a:buNone/>
        <a:tabLst/>
        <a:defRPr sz="2000" kern="1200" spc="0" baseline="0">
          <a:solidFill>
            <a:srgbClr val="000000"/>
          </a:solidFill>
          <a:latin typeface="+mn-lt"/>
          <a:ea typeface="+mn-ea"/>
          <a:cs typeface="+mn-cs"/>
        </a:defRPr>
      </a:lvl2pPr>
      <a:lvl3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chemeClr val="tx2"/>
          </a:solidFill>
          <a:latin typeface="+mj-lt"/>
          <a:ea typeface="+mn-ea"/>
          <a:cs typeface="+mn-cs"/>
        </a:defRPr>
      </a:lvl3pPr>
      <a:lvl4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4pPr>
      <a:lvl5pPr marL="0" marR="0" indent="0" algn="l" defTabSz="932742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90000"/>
        <a:buFont typeface="Wingdings" panose="05000000000000000000" pitchFamily="2" charset="2"/>
        <a:buNone/>
        <a:tabLst/>
        <a:defRPr sz="1000" b="1" kern="1200" spc="0" baseline="0">
          <a:solidFill>
            <a:srgbClr val="000000"/>
          </a:solidFill>
          <a:latin typeface="+mn-lt"/>
          <a:ea typeface="+mn-ea"/>
          <a:cs typeface="+mn-cs"/>
        </a:defRPr>
      </a:lvl5pPr>
      <a:lvl6pPr marL="2331854" indent="0" algn="l" defTabSz="93274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32742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itchFamily="34" charset="0"/>
        <a:buNone/>
        <a:defRPr sz="1000" kern="1200">
          <a:solidFill>
            <a:srgbClr val="000000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1" pos="1349">
          <p15:clr>
            <a:srgbClr val="C35EA4"/>
          </p15:clr>
        </p15:guide>
        <p15:guide id="32" pos="1528">
          <p15:clr>
            <a:srgbClr val="C35EA4"/>
          </p15:clr>
        </p15:guide>
        <p15:guide id="33" pos="2621">
          <p15:clr>
            <a:srgbClr val="C35EA4"/>
          </p15:clr>
        </p15:guide>
        <p15:guide id="34" pos="2765">
          <p15:clr>
            <a:srgbClr val="C35EA4"/>
          </p15:clr>
        </p15:guide>
        <p15:guide id="35" pos="3854">
          <p15:clr>
            <a:srgbClr val="C35EA4"/>
          </p15:clr>
        </p15:guide>
        <p15:guide id="36" pos="4003">
          <p15:clr>
            <a:srgbClr val="C35EA4"/>
          </p15:clr>
        </p15:guide>
        <p15:guide id="37" pos="5083">
          <p15:clr>
            <a:srgbClr val="C35EA4"/>
          </p15:clr>
        </p15:guide>
        <p15:guide id="38" pos="5230">
          <p15:clr>
            <a:srgbClr val="C35EA4"/>
          </p15:clr>
        </p15:guide>
        <p15:guide id="39" pos="6323">
          <p15:clr>
            <a:srgbClr val="C35EA4"/>
          </p15:clr>
        </p15:guide>
        <p15:guide id="40" pos="6469">
          <p15:clr>
            <a:srgbClr val="C35EA4"/>
          </p15:clr>
        </p15:guide>
        <p15:guide id="41" pos="269">
          <p15:clr>
            <a:srgbClr val="F26B43"/>
          </p15:clr>
        </p15:guide>
        <p15:guide id="42" pos="7565">
          <p15:clr>
            <a:srgbClr val="F26B43"/>
          </p15:clr>
        </p15:guide>
        <p15:guide id="43" orient="horz" pos="751">
          <p15:clr>
            <a:srgbClr val="5ACBF0"/>
          </p15:clr>
        </p15:guide>
        <p15:guide id="44" orient="horz" pos="1387">
          <p15:clr>
            <a:srgbClr val="5ACBF0"/>
          </p15:clr>
        </p15:guide>
        <p15:guide id="45" orient="horz" pos="605">
          <p15:clr>
            <a:srgbClr val="5ACBF0"/>
          </p15:clr>
        </p15:guide>
        <p15:guide id="46" orient="horz" pos="1514">
          <p15:clr>
            <a:srgbClr val="5ACBF0"/>
          </p15:clr>
        </p15:guide>
        <p15:guide id="47" orient="horz" pos="2130">
          <p15:clr>
            <a:srgbClr val="5ACBF0"/>
          </p15:clr>
        </p15:guide>
        <p15:guide id="48" orient="horz" pos="2299">
          <p15:clr>
            <a:srgbClr val="5ACBF0"/>
          </p15:clr>
        </p15:guide>
        <p15:guide id="49" orient="horz" pos="283">
          <p15:clr>
            <a:srgbClr val="F26B43"/>
          </p15:clr>
        </p15:guide>
        <p15:guide id="50" orient="horz" pos="4123">
          <p15:clr>
            <a:srgbClr val="F26B43"/>
          </p15:clr>
        </p15:guide>
        <p15:guide id="51" orient="horz" pos="2891">
          <p15:clr>
            <a:srgbClr val="5ACBF0"/>
          </p15:clr>
        </p15:guide>
        <p15:guide id="52" orient="horz" pos="3019">
          <p15:clr>
            <a:srgbClr val="5ACBF0"/>
          </p15:clr>
        </p15:guide>
        <p15:guide id="53" orient="horz" pos="3643">
          <p15:clr>
            <a:srgbClr val="5ACBF0"/>
          </p15:clr>
        </p15:guide>
        <p15:guide id="54" orient="horz" pos="3763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110115-773D-4ADA-B638-A93790474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7437" y="165254"/>
            <a:ext cx="5537797" cy="3543718"/>
          </a:xfrm>
        </p:spPr>
        <p:txBody>
          <a:bodyPr/>
          <a:lstStyle/>
          <a:p>
            <a:r>
              <a:rPr lang="en-IN" b="1" dirty="0"/>
              <a:t>E-Governance Grievance Redressal System</a:t>
            </a:r>
            <a:br>
              <a:rPr lang="en-IN" dirty="0"/>
            </a:br>
            <a:r>
              <a:rPr lang="en-IN" dirty="0"/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CA293EF-0A1B-D578-1D10-6347682ACA3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14531" y="4571391"/>
            <a:ext cx="5521944" cy="1512337"/>
          </a:xfrm>
        </p:spPr>
        <p:txBody>
          <a:bodyPr/>
          <a:lstStyle/>
          <a:p>
            <a:r>
              <a:rPr lang="en-IN" sz="2000" dirty="0">
                <a:solidFill>
                  <a:schemeClr val="tx1"/>
                </a:solidFill>
              </a:rPr>
              <a:t>Author: D Pruthvi Reddy</a:t>
            </a:r>
          </a:p>
          <a:p>
            <a:r>
              <a:rPr lang="en-IN" sz="2000" dirty="0">
                <a:solidFill>
                  <a:schemeClr val="tx1"/>
                </a:solidFill>
              </a:rPr>
              <a:t>Date: 07-01-2026</a:t>
            </a:r>
          </a:p>
          <a:p>
            <a:endParaRPr lang="en-IN" sz="20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C94E952-D260-C987-A2FF-4A37B68B152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11964" y="2787267"/>
            <a:ext cx="5521478" cy="141577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 secure, scalable e-governance platform designed to streamline citizen grievance filing and automate departmental resolution workflows using ASP.NET Core and Angular.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F18805-5C92-84FF-8920-D63879584F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87239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98124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91E24-0F49-04EE-4C8F-09F84E6FF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Admin </a:t>
            </a:r>
            <a:r>
              <a:rPr lang="en-IN" dirty="0" err="1"/>
              <a:t>Dashoboard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633F1C-5B38-8BE3-54FA-CBCDDE5C3C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2777"/>
            <a:ext cx="12436475" cy="600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11663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3F85B-B9FC-DDF6-677D-E26B619A7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Admin Dashboard/Assign Role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A804A6-1D44-FF8B-21D0-A82035949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1599"/>
            <a:ext cx="12449968" cy="594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2255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A709A-210D-4A91-9301-C2B1CFD91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5131"/>
            <a:ext cx="11998325" cy="562234"/>
          </a:xfrm>
        </p:spPr>
        <p:txBody>
          <a:bodyPr/>
          <a:lstStyle/>
          <a:p>
            <a:r>
              <a:rPr lang="en-IN" dirty="0"/>
              <a:t>Citizen Dashboard/My Grievances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3427A7-A602-101E-C173-796DDC258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1337"/>
            <a:ext cx="12436475" cy="609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47122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270D9-1A71-C049-B4A5-A75B6290E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Citizen Dashboard/Lodge Grievance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4BF8DE-E483-363F-0BEC-56531FFB0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4401"/>
            <a:ext cx="12436475" cy="608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02198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A0AFD-DFF5-D0A4-CA1F-684FB664F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Department-Officer Dashboard/Department Grievances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794AA0-6E39-AE0D-733F-2603886976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7463"/>
            <a:ext cx="12436475" cy="606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23767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91E1A-CC86-9178-213B-350DEFAE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Department-Officer Dashboard/Resolution Progress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EB046-B3CA-19A9-0EE9-C13DE0F8EA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567" y="1149531"/>
            <a:ext cx="12554041" cy="584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13864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80E89-E802-F072-F8F8-95AC5A333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Supervisor-Dashboard/Assign Grievances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E6D52-ACA9-EE57-950D-547E414D4B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6651"/>
            <a:ext cx="12436475" cy="602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444017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20AF5-1071-4A05-167D-288DA036C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Supervisor-Dashboard/Close Grievances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1EE8F7-B999-B2E3-6241-B4A9FB7FB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7365"/>
            <a:ext cx="12436475" cy="636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89411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D30EE-20F4-83EA-CE4B-5A9689E23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Supervisor-Dashboard/Reports &amp; Analytics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EE20B1-5082-AEC4-71BD-B23ACADBFF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53589"/>
            <a:ext cx="6218237" cy="60409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FBF14A-7001-CAD2-F2E1-1943B8E38F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237" y="953590"/>
            <a:ext cx="6218238" cy="604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407925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42727C7-A45D-FCE9-27F2-EDD71D522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386203"/>
            <a:ext cx="11533187" cy="410369"/>
          </a:xfrm>
        </p:spPr>
        <p:txBody>
          <a:bodyPr/>
          <a:lstStyle/>
          <a:p>
            <a:r>
              <a:rPr lang="en-IN" dirty="0"/>
              <a:t>Results &amp; Achievements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088DDFE-3D89-6078-1BDB-3837C36BA0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118378"/>
            <a:ext cx="11533187" cy="14604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Successfully implemented core features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Optimized database queries by 40%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Reduced API response time to under 200ms</a:t>
            </a:r>
          </a:p>
        </p:txBody>
      </p:sp>
    </p:spTree>
    <p:extLst>
      <p:ext uri="{BB962C8B-B14F-4D97-AF65-F5344CB8AC3E}">
        <p14:creationId xmlns:p14="http://schemas.microsoft.com/office/powerpoint/2010/main" val="292769524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4570F-6155-B7ED-BF39-DE9D0DBD5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386203"/>
            <a:ext cx="11533187" cy="1526818"/>
          </a:xfrm>
        </p:spPr>
        <p:txBody>
          <a:bodyPr/>
          <a:lstStyle/>
          <a:p>
            <a:r>
              <a:rPr lang="en-IN" sz="3200" u="sng" dirty="0"/>
              <a:t>Project Overview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3D19076-DC8A-1F99-7520-A666DC1E5DB6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264695" y="1089599"/>
            <a:ext cx="12012249" cy="5324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design and develop a secure, centralized E-Governance platform that enables citizens to submit, track, and resolve grievances across various government departments efficiently.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Technology Stack: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ASP.NET Core (Backend), Angular (Frontend), and SQL Server (Database).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Duration: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Ten Days.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Problem Statement: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Manual grievance handling leads to a lack of transparency, delayed response times, poor accountability, and no centralized tracking system for public service complaints.</a:t>
            </a:r>
          </a:p>
        </p:txBody>
      </p:sp>
    </p:spTree>
    <p:extLst>
      <p:ext uri="{BB962C8B-B14F-4D97-AF65-F5344CB8AC3E}">
        <p14:creationId xmlns:p14="http://schemas.microsoft.com/office/powerpoint/2010/main" val="1127095593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51D511-3817-86A7-D897-E60EEDA3A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545AF-901D-14DF-E804-6DE67471C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386203"/>
            <a:ext cx="11533187" cy="410369"/>
          </a:xfrm>
        </p:spPr>
        <p:txBody>
          <a:bodyPr/>
          <a:lstStyle/>
          <a:p>
            <a:r>
              <a:rPr lang="en-IN" dirty="0"/>
              <a:t>Live Demonstration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A2BF55-8992-2E5D-A14A-32CA5D50A805}"/>
              </a:ext>
            </a:extLst>
          </p:cNvPr>
          <p:cNvSpPr/>
          <p:nvPr/>
        </p:nvSpPr>
        <p:spPr bwMode="auto">
          <a:xfrm>
            <a:off x="740780" y="1169043"/>
            <a:ext cx="11257545" cy="5439279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egoe UI" pitchFamily="34" charset="0"/>
                <a:cs typeface="Segoe UI" pitchFamily="34" charset="0"/>
              </a:rPr>
              <a:t>Live Demonstration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ln w="0"/>
              <a:solidFill>
                <a:schemeClr val="tx1"/>
              </a:solidFill>
              <a:ea typeface="Segoe UI" pitchFamily="34" charset="0"/>
              <a:cs typeface="Segoe UI" pitchFamily="34" charset="0"/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n w="0"/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See the application in action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A5363E6-C4E9-E8FE-1DFD-A35E7A7C20AB}"/>
              </a:ext>
            </a:extLst>
          </p:cNvPr>
          <p:cNvSpPr/>
          <p:nvPr/>
        </p:nvSpPr>
        <p:spPr>
          <a:xfrm>
            <a:off x="5771603" y="4407060"/>
            <a:ext cx="1161632" cy="882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040"/>
              </a:lnSpc>
              <a:buNone/>
            </a:pPr>
            <a:r>
              <a:rPr lang="en-US" sz="3600" dirty="0">
                <a:solidFill>
                  <a:srgbClr val="F1F5F9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▶️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9664053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81C40C-EE1B-2CBC-077C-B30FE2EAA8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F2DE8A81-E1D7-6390-853E-5A72FE8E2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1818C8-DF59-59AE-AC64-AFA5203818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6380" y="2438483"/>
            <a:ext cx="11533187" cy="3999556"/>
          </a:xfrm>
        </p:spPr>
        <p:txBody>
          <a:bodyPr/>
          <a:lstStyle/>
          <a:p>
            <a:r>
              <a:rPr lang="en-US" b="1" dirty="0"/>
              <a:t>Manual Handling Inefficiency:</a:t>
            </a:r>
            <a:r>
              <a:rPr lang="en-US" dirty="0"/>
              <a:t> Many grievances are currently processed manually or via email, resulting in delayed responses and unresolved complaints.</a:t>
            </a:r>
          </a:p>
          <a:p>
            <a:r>
              <a:rPr lang="en-US" b="1" dirty="0"/>
              <a:t>Lack of Transparency:</a:t>
            </a:r>
            <a:r>
              <a:rPr lang="en-US" dirty="0"/>
              <a:t> There is no centralized system for citizens to track their grievance status in real-time.</a:t>
            </a:r>
          </a:p>
          <a:p>
            <a:r>
              <a:rPr lang="en-US" b="1" dirty="0"/>
              <a:t>Accountability Gaps:</a:t>
            </a:r>
            <a:r>
              <a:rPr lang="en-US" dirty="0"/>
              <a:t> Poor accountability across departments makes it difficult to monitor service quality and resolution timelines.</a:t>
            </a:r>
          </a:p>
          <a:p>
            <a:r>
              <a:rPr lang="en-US" b="1" dirty="0"/>
              <a:t>Data Silos:</a:t>
            </a:r>
            <a:r>
              <a:rPr lang="en-US" dirty="0"/>
              <a:t> A lack of centralized reporting prevents authorities from accessing analytics on department performance and resolution efficiency.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5CEB3CE-99F0-2CA7-B7D7-01B56181FD6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138" y="996950"/>
            <a:ext cx="11533187" cy="506997"/>
          </a:xfrm>
        </p:spPr>
        <p:txBody>
          <a:bodyPr/>
          <a:lstStyle/>
          <a:p>
            <a:r>
              <a:rPr lang="en-US" dirty="0"/>
              <a:t>The government currently lacks a centralized, transparent system for managing public service complaints, leading to inefficiencies and a lack of accountability in grievance handling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684252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30C118E-C5ED-D0C9-3564-CEA956E11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386203"/>
            <a:ext cx="11533187" cy="410369"/>
          </a:xfrm>
        </p:spPr>
        <p:txBody>
          <a:bodyPr/>
          <a:lstStyle/>
          <a:p>
            <a:r>
              <a:rPr lang="en-IN" dirty="0"/>
              <a:t>Solution &amp; Key Features</a:t>
            </a:r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12657343-E980-0C20-8592-5DC31CCE76C0}"/>
              </a:ext>
            </a:extLst>
          </p:cNvPr>
          <p:cNvSpPr/>
          <p:nvPr/>
        </p:nvSpPr>
        <p:spPr>
          <a:xfrm>
            <a:off x="609599" y="1249661"/>
            <a:ext cx="5626743" cy="2196723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  <a:effectLst>
            <a:outerShdw blurRad="76200" dist="381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47D7B75E-57F2-C267-F6DD-116D24F52A78}"/>
              </a:ext>
            </a:extLst>
          </p:cNvPr>
          <p:cNvSpPr/>
          <p:nvPr/>
        </p:nvSpPr>
        <p:spPr>
          <a:xfrm>
            <a:off x="6491948" y="1249661"/>
            <a:ext cx="5626743" cy="2196723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  <a:effectLst>
            <a:outerShdw blurRad="76200" dist="381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6DDEE82D-6829-1CF1-11AD-2EFF408E5418}"/>
              </a:ext>
            </a:extLst>
          </p:cNvPr>
          <p:cNvSpPr/>
          <p:nvPr/>
        </p:nvSpPr>
        <p:spPr>
          <a:xfrm>
            <a:off x="609599" y="4065183"/>
            <a:ext cx="5626743" cy="2196723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  <a:effectLst>
            <a:outerShdw blurRad="76200" dist="381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6B43A3E2-B0B2-9433-48E9-DE8B4EFCF3F2}"/>
              </a:ext>
            </a:extLst>
          </p:cNvPr>
          <p:cNvSpPr/>
          <p:nvPr/>
        </p:nvSpPr>
        <p:spPr>
          <a:xfrm>
            <a:off x="6491948" y="4065183"/>
            <a:ext cx="5626743" cy="2196723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  <a:effectLst>
            <a:outerShdw blurRad="76200" dist="381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Text 5">
            <a:extLst>
              <a:ext uri="{FF2B5EF4-FFF2-40B4-BE49-F238E27FC236}">
                <a16:creationId xmlns:a16="http://schemas.microsoft.com/office/drawing/2014/main" id="{C50DA3E3-0B49-6E0A-96A1-2AEF812AB78E}"/>
              </a:ext>
            </a:extLst>
          </p:cNvPr>
          <p:cNvSpPr/>
          <p:nvPr/>
        </p:nvSpPr>
        <p:spPr>
          <a:xfrm>
            <a:off x="838199" y="1478261"/>
            <a:ext cx="5057383" cy="1686044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</p:spPr>
        <p:txBody>
          <a:bodyPr wrap="square" lIns="0" tIns="0" rIns="0" bIns="0" rtlCol="0" anchor="t"/>
          <a:lstStyle/>
          <a:p>
            <a:pPr>
              <a:lnSpc>
                <a:spcPts val="2160"/>
              </a:lnSpc>
            </a:pPr>
            <a:r>
              <a:rPr lang="en-IN" sz="2000" b="1" dirty="0">
                <a:solidFill>
                  <a:schemeClr val="bg2"/>
                </a:solidFill>
              </a:rPr>
              <a:t>Grievance Lifecycle Management</a:t>
            </a:r>
          </a:p>
          <a:p>
            <a:pPr>
              <a:lnSpc>
                <a:spcPts val="2160"/>
              </a:lnSpc>
            </a:pPr>
            <a:r>
              <a:rPr lang="en-US" sz="2000" dirty="0">
                <a:solidFill>
                  <a:schemeClr val="bg2"/>
                </a:solidFill>
              </a:rPr>
              <a:t>End-to-end tracking of complaints through stages: Submitted, Assigned, In Review, Resolved, and Closed</a:t>
            </a:r>
            <a:r>
              <a:rPr lang="en-US" sz="2000" dirty="0"/>
              <a:t>.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F40EABD0-BE4C-8AD5-2F7A-2A7C5EEE46C7}"/>
              </a:ext>
            </a:extLst>
          </p:cNvPr>
          <p:cNvSpPr/>
          <p:nvPr/>
        </p:nvSpPr>
        <p:spPr>
          <a:xfrm>
            <a:off x="6720548" y="1526392"/>
            <a:ext cx="5057383" cy="568836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</p:spPr>
        <p:txBody>
          <a:bodyPr wrap="square" lIns="0" tIns="0" rIns="0" bIns="0" rtlCol="0" anchor="t"/>
          <a:lstStyle/>
          <a:p>
            <a:r>
              <a:rPr lang="en-US" sz="2000" b="1" dirty="0">
                <a:solidFill>
                  <a:schemeClr val="bg2"/>
                </a:solidFill>
              </a:rPr>
              <a:t>Smart Dashboards</a:t>
            </a:r>
            <a:endParaRPr lang="en-US" sz="2000" dirty="0">
              <a:solidFill>
                <a:schemeClr val="bg2"/>
              </a:solidFill>
            </a:endParaRPr>
          </a:p>
          <a:p>
            <a:r>
              <a:rPr lang="en-US" sz="2000" dirty="0">
                <a:solidFill>
                  <a:schemeClr val="bg2"/>
                </a:solidFill>
              </a:rPr>
              <a:t>Role-specific views for Citizens to lodge complaints and Officers to manage their workload effectively</a:t>
            </a:r>
            <a:r>
              <a:rPr lang="en-US" sz="2000" dirty="0"/>
              <a:t>.</a:t>
            </a:r>
          </a:p>
        </p:txBody>
      </p:sp>
      <p:sp>
        <p:nvSpPr>
          <p:cNvPr id="16" name="Text 9">
            <a:extLst>
              <a:ext uri="{FF2B5EF4-FFF2-40B4-BE49-F238E27FC236}">
                <a16:creationId xmlns:a16="http://schemas.microsoft.com/office/drawing/2014/main" id="{F804C1BF-BFCA-C558-E62E-2B2FAA6138A9}"/>
              </a:ext>
            </a:extLst>
          </p:cNvPr>
          <p:cNvSpPr/>
          <p:nvPr/>
        </p:nvSpPr>
        <p:spPr>
          <a:xfrm>
            <a:off x="838199" y="4293783"/>
            <a:ext cx="5057383" cy="568836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</p:spPr>
        <p:txBody>
          <a:bodyPr wrap="square" lIns="0" tIns="0" rIns="0" bIns="0" rtlCol="0" anchor="t"/>
          <a:lstStyle/>
          <a:p>
            <a:pPr>
              <a:lnSpc>
                <a:spcPts val="2160"/>
              </a:lnSpc>
            </a:pPr>
            <a:r>
              <a:rPr lang="en-US" sz="2000" b="1" dirty="0">
                <a:solidFill>
                  <a:schemeClr val="bg2"/>
                </a:solidFill>
              </a:rPr>
              <a:t>Secure Access</a:t>
            </a:r>
          </a:p>
          <a:p>
            <a:pPr>
              <a:lnSpc>
                <a:spcPts val="2160"/>
              </a:lnSpc>
            </a:pPr>
            <a:r>
              <a:rPr lang="en-US" sz="2000" dirty="0">
                <a:solidFill>
                  <a:schemeClr val="bg2"/>
                </a:solidFill>
              </a:rPr>
              <a:t>Multi-layered security using JWT and Role-Based Access Control (RBAC) to protect sensitive citizen data.</a:t>
            </a:r>
          </a:p>
        </p:txBody>
      </p:sp>
      <p:sp>
        <p:nvSpPr>
          <p:cNvPr id="18" name="Text 11">
            <a:extLst>
              <a:ext uri="{FF2B5EF4-FFF2-40B4-BE49-F238E27FC236}">
                <a16:creationId xmlns:a16="http://schemas.microsoft.com/office/drawing/2014/main" id="{5ECD14BE-43C7-5D55-F9D7-3F3F74B72395}"/>
              </a:ext>
            </a:extLst>
          </p:cNvPr>
          <p:cNvSpPr/>
          <p:nvPr/>
        </p:nvSpPr>
        <p:spPr>
          <a:xfrm>
            <a:off x="6720548" y="4293783"/>
            <a:ext cx="5057383" cy="568836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</p:spPr>
        <p:txBody>
          <a:bodyPr wrap="square" lIns="0" tIns="0" rIns="0" bIns="0" rtlCol="0" anchor="t"/>
          <a:lstStyle/>
          <a:p>
            <a:pPr>
              <a:lnSpc>
                <a:spcPts val="2160"/>
              </a:lnSpc>
            </a:pPr>
            <a:r>
              <a:rPr lang="en-US" sz="2000" b="1" dirty="0">
                <a:solidFill>
                  <a:schemeClr val="bg2"/>
                </a:solidFill>
              </a:rPr>
              <a:t>Data-Driven Insights</a:t>
            </a:r>
            <a:r>
              <a:rPr lang="en-US" sz="2000" dirty="0">
                <a:solidFill>
                  <a:schemeClr val="bg2"/>
                </a:solidFill>
              </a:rPr>
              <a:t> </a:t>
            </a:r>
          </a:p>
          <a:p>
            <a:pPr>
              <a:lnSpc>
                <a:spcPts val="2160"/>
              </a:lnSpc>
            </a:pPr>
            <a:r>
              <a:rPr lang="en-US" sz="2000" dirty="0">
                <a:solidFill>
                  <a:schemeClr val="bg2"/>
                </a:solidFill>
              </a:rPr>
              <a:t>Comprehensive reporting on resolution times and department performance using LINQ-based analytics.</a:t>
            </a:r>
          </a:p>
        </p:txBody>
      </p:sp>
    </p:spTree>
    <p:extLst>
      <p:ext uri="{BB962C8B-B14F-4D97-AF65-F5344CB8AC3E}">
        <p14:creationId xmlns:p14="http://schemas.microsoft.com/office/powerpoint/2010/main" val="32851843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C3273B-3922-D653-AA31-C34A4FEDE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E146AB5-E9F2-D9DC-B88B-DA5536167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386203"/>
            <a:ext cx="11533187" cy="410369"/>
          </a:xfrm>
        </p:spPr>
        <p:txBody>
          <a:bodyPr/>
          <a:lstStyle/>
          <a:p>
            <a:r>
              <a:rPr lang="en-IN" b="1" dirty="0"/>
              <a:t>Technology Stack</a:t>
            </a:r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E72FF6D6-934C-89BF-C400-E28538282E0B}"/>
              </a:ext>
            </a:extLst>
          </p:cNvPr>
          <p:cNvSpPr/>
          <p:nvPr/>
        </p:nvSpPr>
        <p:spPr>
          <a:xfrm>
            <a:off x="609599" y="1249661"/>
            <a:ext cx="5626743" cy="2080976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  <a:effectLst>
            <a:outerShdw blurRad="76200" dist="381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B967C3EB-CEC7-DEB7-15C7-918FE74EF72D}"/>
              </a:ext>
            </a:extLst>
          </p:cNvPr>
          <p:cNvSpPr/>
          <p:nvPr/>
        </p:nvSpPr>
        <p:spPr>
          <a:xfrm>
            <a:off x="6491948" y="1249661"/>
            <a:ext cx="5626743" cy="2080976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  <a:effectLst>
            <a:outerShdw blurRad="76200" dist="381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E6DBC27C-FFB2-A109-B3A2-F991289B2843}"/>
              </a:ext>
            </a:extLst>
          </p:cNvPr>
          <p:cNvSpPr/>
          <p:nvPr/>
        </p:nvSpPr>
        <p:spPr>
          <a:xfrm>
            <a:off x="668486" y="3783726"/>
            <a:ext cx="5626743" cy="2653779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  <a:effectLst>
            <a:outerShdw blurRad="76200" dist="381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Text 3">
            <a:extLst>
              <a:ext uri="{FF2B5EF4-FFF2-40B4-BE49-F238E27FC236}">
                <a16:creationId xmlns:a16="http://schemas.microsoft.com/office/drawing/2014/main" id="{5F5193E1-5D95-D627-B5C6-9F24E5FB9E1E}"/>
              </a:ext>
            </a:extLst>
          </p:cNvPr>
          <p:cNvSpPr/>
          <p:nvPr/>
        </p:nvSpPr>
        <p:spPr>
          <a:xfrm>
            <a:off x="6491948" y="3694792"/>
            <a:ext cx="5626743" cy="2080976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  <a:effectLst>
            <a:outerShdw blurRad="76200" dist="38100" dir="5400000" algn="bl" rotWithShape="0">
              <a:srgbClr val="000000">
                <a:alpha val="20000"/>
              </a:srgbClr>
            </a:outerShdw>
          </a:effectLst>
        </p:spPr>
        <p:txBody>
          <a:bodyPr wrap="none" lIns="0" tIns="0" rIns="0" bIns="0" rtlCol="0" anchor="ctr"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Text 5">
            <a:extLst>
              <a:ext uri="{FF2B5EF4-FFF2-40B4-BE49-F238E27FC236}">
                <a16:creationId xmlns:a16="http://schemas.microsoft.com/office/drawing/2014/main" id="{5D378472-B8A9-5979-B678-E7E50B00B31F}"/>
              </a:ext>
            </a:extLst>
          </p:cNvPr>
          <p:cNvSpPr/>
          <p:nvPr/>
        </p:nvSpPr>
        <p:spPr>
          <a:xfrm>
            <a:off x="838199" y="1478261"/>
            <a:ext cx="5057383" cy="538863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</p:spPr>
        <p:txBody>
          <a:bodyPr wrap="square" lIns="0" tIns="0" rIns="0" bIns="0" rtlCol="0" anchor="t"/>
          <a:lstStyle/>
          <a:p>
            <a:r>
              <a:rPr lang="en-US" sz="2000" b="1" dirty="0">
                <a:solidFill>
                  <a:schemeClr val="bg2"/>
                </a:solidFill>
              </a:rPr>
              <a:t>🎯 Backend</a:t>
            </a:r>
            <a:endParaRPr lang="en-US" sz="2000" dirty="0">
              <a:solidFill>
                <a:schemeClr val="bg2"/>
              </a:solidFill>
            </a:endParaRPr>
          </a:p>
          <a:p>
            <a:r>
              <a:rPr lang="en-US" sz="2000" dirty="0">
                <a:solidFill>
                  <a:schemeClr val="bg2"/>
                </a:solidFill>
              </a:rPr>
              <a:t>Developed using </a:t>
            </a:r>
            <a:r>
              <a:rPr lang="en-US" sz="2000" b="1" dirty="0">
                <a:solidFill>
                  <a:schemeClr val="bg2"/>
                </a:solidFill>
              </a:rPr>
              <a:t>ASP.NET Core Web API (v8/9)</a:t>
            </a:r>
            <a:r>
              <a:rPr lang="en-US" sz="2000" dirty="0">
                <a:solidFill>
                  <a:schemeClr val="bg2"/>
                </a:solidFill>
              </a:rPr>
              <a:t> utilizing a Layered Architecture (Controller, Service, Repository) for maintainability.</a:t>
            </a:r>
          </a:p>
        </p:txBody>
      </p:sp>
      <p:sp>
        <p:nvSpPr>
          <p:cNvPr id="14" name="Text 7">
            <a:extLst>
              <a:ext uri="{FF2B5EF4-FFF2-40B4-BE49-F238E27FC236}">
                <a16:creationId xmlns:a16="http://schemas.microsoft.com/office/drawing/2014/main" id="{F77B41F2-3993-C005-E8E9-FB7C5A39B61E}"/>
              </a:ext>
            </a:extLst>
          </p:cNvPr>
          <p:cNvSpPr/>
          <p:nvPr/>
        </p:nvSpPr>
        <p:spPr>
          <a:xfrm>
            <a:off x="6720548" y="1478261"/>
            <a:ext cx="5057383" cy="1332959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</p:spPr>
        <p:txBody>
          <a:bodyPr wrap="square" lIns="0" tIns="0" rIns="0" bIns="0" rtlCol="0" anchor="t"/>
          <a:lstStyle/>
          <a:p>
            <a:r>
              <a:rPr lang="en-US" sz="2000" b="1" dirty="0"/>
              <a:t>⚡ </a:t>
            </a:r>
            <a:r>
              <a:rPr lang="en-US" sz="2000" b="1" dirty="0">
                <a:solidFill>
                  <a:schemeClr val="bg2"/>
                </a:solidFill>
              </a:rPr>
              <a:t>Frontend</a:t>
            </a:r>
            <a:endParaRPr lang="en-US" sz="2000" dirty="0">
              <a:solidFill>
                <a:schemeClr val="bg2"/>
              </a:solidFill>
            </a:endParaRPr>
          </a:p>
          <a:p>
            <a:r>
              <a:rPr lang="en-US" sz="2000" dirty="0">
                <a:solidFill>
                  <a:schemeClr val="bg2"/>
                </a:solidFill>
              </a:rPr>
              <a:t>Built with </a:t>
            </a:r>
            <a:r>
              <a:rPr lang="en-US" sz="2000" b="1" dirty="0">
                <a:solidFill>
                  <a:schemeClr val="bg2"/>
                </a:solidFill>
              </a:rPr>
              <a:t>Angular</a:t>
            </a:r>
            <a:r>
              <a:rPr lang="en-US" sz="2000" dirty="0">
                <a:solidFill>
                  <a:schemeClr val="bg2"/>
                </a:solidFill>
              </a:rPr>
              <a:t>, featuring a modular architecture with Auth Guards, Interceptors, and Reactive Forms for a responsive UI.</a:t>
            </a:r>
          </a:p>
        </p:txBody>
      </p:sp>
      <p:sp>
        <p:nvSpPr>
          <p:cNvPr id="16" name="Text 9">
            <a:extLst>
              <a:ext uri="{FF2B5EF4-FFF2-40B4-BE49-F238E27FC236}">
                <a16:creationId xmlns:a16="http://schemas.microsoft.com/office/drawing/2014/main" id="{467D5FB6-92D7-F8B0-9A81-4B92ACD0C286}"/>
              </a:ext>
            </a:extLst>
          </p:cNvPr>
          <p:cNvSpPr/>
          <p:nvPr/>
        </p:nvSpPr>
        <p:spPr>
          <a:xfrm>
            <a:off x="838199" y="3923392"/>
            <a:ext cx="5057383" cy="538863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</p:spPr>
        <p:txBody>
          <a:bodyPr wrap="square" lIns="0" tIns="0" rIns="0" bIns="0" rtlCol="0" anchor="t"/>
          <a:lstStyle/>
          <a:p>
            <a:r>
              <a:rPr lang="en-US" sz="2000" b="1" dirty="0">
                <a:solidFill>
                  <a:schemeClr val="bg2"/>
                </a:solidFill>
              </a:rPr>
              <a:t>🔒 Roles</a:t>
            </a:r>
            <a:endParaRPr lang="en-US" sz="2000" dirty="0">
              <a:solidFill>
                <a:schemeClr val="bg2"/>
              </a:solidFill>
            </a:endParaRPr>
          </a:p>
          <a:p>
            <a:r>
              <a:rPr lang="en-US" sz="2000" b="1" dirty="0">
                <a:solidFill>
                  <a:schemeClr val="bg2"/>
                </a:solidFill>
              </a:rPr>
              <a:t>System Admin:</a:t>
            </a:r>
            <a:r>
              <a:rPr lang="en-US" sz="2000" dirty="0">
                <a:solidFill>
                  <a:schemeClr val="bg2"/>
                </a:solidFill>
              </a:rPr>
              <a:t> Manages users and departments.</a:t>
            </a:r>
          </a:p>
          <a:p>
            <a:r>
              <a:rPr lang="en-US" sz="2000" b="1" dirty="0">
                <a:solidFill>
                  <a:schemeClr val="bg2"/>
                </a:solidFill>
              </a:rPr>
              <a:t>Department Officer:</a:t>
            </a:r>
            <a:r>
              <a:rPr lang="en-US" sz="2000" dirty="0">
                <a:solidFill>
                  <a:schemeClr val="bg2"/>
                </a:solidFill>
              </a:rPr>
              <a:t> Resolves grievances </a:t>
            </a:r>
          </a:p>
          <a:p>
            <a:r>
              <a:rPr lang="en-US" sz="2000" b="1" dirty="0">
                <a:solidFill>
                  <a:schemeClr val="bg2"/>
                </a:solidFill>
              </a:rPr>
              <a:t>Supervisor Officer:</a:t>
            </a:r>
            <a:r>
              <a:rPr lang="en-US" sz="2000" dirty="0">
                <a:solidFill>
                  <a:schemeClr val="bg2"/>
                </a:solidFill>
              </a:rPr>
              <a:t> Assigns and close the grievances ,monitoring is also done.</a:t>
            </a:r>
          </a:p>
          <a:p>
            <a:r>
              <a:rPr lang="en-US" sz="2000" b="1" dirty="0">
                <a:solidFill>
                  <a:schemeClr val="bg2"/>
                </a:solidFill>
              </a:rPr>
              <a:t>Citizen:</a:t>
            </a:r>
            <a:r>
              <a:rPr lang="en-US" sz="2000" dirty="0">
                <a:solidFill>
                  <a:schemeClr val="bg2"/>
                </a:solidFill>
              </a:rPr>
              <a:t> Registers and tracks complaints.</a:t>
            </a:r>
          </a:p>
        </p:txBody>
      </p:sp>
      <p:sp>
        <p:nvSpPr>
          <p:cNvPr id="18" name="Text 11">
            <a:extLst>
              <a:ext uri="{FF2B5EF4-FFF2-40B4-BE49-F238E27FC236}">
                <a16:creationId xmlns:a16="http://schemas.microsoft.com/office/drawing/2014/main" id="{363712F4-0BF8-A94D-62E7-BA77D2DEE8C5}"/>
              </a:ext>
            </a:extLst>
          </p:cNvPr>
          <p:cNvSpPr/>
          <p:nvPr/>
        </p:nvSpPr>
        <p:spPr>
          <a:xfrm>
            <a:off x="6720548" y="3923392"/>
            <a:ext cx="5057383" cy="538863"/>
          </a:xfrm>
          <a:prstGeom prst="rect">
            <a:avLst/>
          </a:prstGeom>
          <a:solidFill>
            <a:schemeClr val="tx2">
              <a:lumMod val="75000"/>
            </a:schemeClr>
          </a:solidFill>
          <a:ln/>
        </p:spPr>
        <p:txBody>
          <a:bodyPr wrap="square" lIns="0" tIns="0" rIns="0" bIns="0" rtlCol="0" anchor="t"/>
          <a:lstStyle/>
          <a:p>
            <a:r>
              <a:rPr lang="en-US" sz="2000" b="1" dirty="0">
                <a:solidFill>
                  <a:schemeClr val="bg2"/>
                </a:solidFill>
              </a:rPr>
              <a:t>📊 Database</a:t>
            </a:r>
            <a:endParaRPr lang="en-US" sz="2000" dirty="0">
              <a:solidFill>
                <a:schemeClr val="bg2"/>
              </a:solidFill>
            </a:endParaRPr>
          </a:p>
          <a:p>
            <a:r>
              <a:rPr lang="en-US" sz="2000" b="1" dirty="0">
                <a:solidFill>
                  <a:schemeClr val="bg2"/>
                </a:solidFill>
              </a:rPr>
              <a:t>SQL Server</a:t>
            </a:r>
            <a:r>
              <a:rPr lang="en-US" sz="2000" dirty="0">
                <a:solidFill>
                  <a:schemeClr val="bg2"/>
                </a:solidFill>
              </a:rPr>
              <a:t> managed via </a:t>
            </a:r>
            <a:r>
              <a:rPr lang="en-US" sz="2000" b="1" dirty="0">
                <a:solidFill>
                  <a:schemeClr val="bg2"/>
                </a:solidFill>
              </a:rPr>
              <a:t>Entity Framework Core</a:t>
            </a:r>
            <a:r>
              <a:rPr lang="en-US" sz="2000" dirty="0">
                <a:solidFill>
                  <a:schemeClr val="bg2"/>
                </a:solidFill>
              </a:rPr>
              <a:t>, storing relational data for Users, Grievances, and Departments.</a:t>
            </a:r>
          </a:p>
        </p:txBody>
      </p:sp>
    </p:spTree>
    <p:extLst>
      <p:ext uri="{BB962C8B-B14F-4D97-AF65-F5344CB8AC3E}">
        <p14:creationId xmlns:p14="http://schemas.microsoft.com/office/powerpoint/2010/main" val="278396556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ED342-7CA9-C345-BD7C-93BA1DB3A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47" y="0"/>
            <a:ext cx="12059828" cy="613611"/>
          </a:xfrm>
        </p:spPr>
        <p:txBody>
          <a:bodyPr/>
          <a:lstStyle/>
          <a:p>
            <a:r>
              <a:rPr lang="en-IN" dirty="0"/>
              <a:t>                                            System Architecture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4B97DB-898A-5248-09FD-9CAF1BA31C0E}"/>
              </a:ext>
            </a:extLst>
          </p:cNvPr>
          <p:cNvSpPr/>
          <p:nvPr/>
        </p:nvSpPr>
        <p:spPr bwMode="auto">
          <a:xfrm>
            <a:off x="740780" y="1169043"/>
            <a:ext cx="11257545" cy="5439279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Segoe UI" pitchFamily="34" charset="0"/>
                <a:cs typeface="Segoe UI" pitchFamily="34" charset="0"/>
              </a:rPr>
              <a:t>System Architecture Diagram</a:t>
            </a:r>
            <a:endParaRPr lang="en-IN" sz="2400" dirty="0" err="1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06D53-CC88-6BC0-AF5E-D9270146D1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611"/>
            <a:ext cx="12436475" cy="762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8956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7182B-4774-7D13-D58B-098CA050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                    Database Schema Diagram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8C08755-31F5-0092-50C9-43EAE6A7F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53" y="1070812"/>
            <a:ext cx="10118558" cy="589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70834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09605-3C15-D5DF-193B-7922B04C4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Login Page(UI)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7809BD-139A-156B-9192-060BA6551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7463"/>
            <a:ext cx="12436475" cy="606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70533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38572-7D6E-39F1-80FD-5B982D12E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386203"/>
            <a:ext cx="11533187" cy="820738"/>
          </a:xfrm>
        </p:spPr>
        <p:txBody>
          <a:bodyPr/>
          <a:lstStyle/>
          <a:p>
            <a:r>
              <a:rPr lang="en-IN" dirty="0"/>
              <a:t>Registration Page</a:t>
            </a:r>
            <a:br>
              <a:rPr lang="en-IN" dirty="0"/>
            </a:b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E82C0C-50D5-067A-25FA-D28482D01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62149"/>
            <a:ext cx="12436474" cy="613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80338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zure 1">
  <a:themeElements>
    <a:clrScheme name="Custom 3">
      <a:dk1>
        <a:srgbClr val="000000"/>
      </a:dk1>
      <a:lt1>
        <a:srgbClr val="FFFFFF"/>
      </a:lt1>
      <a:dk2>
        <a:srgbClr val="0078D3"/>
      </a:dk2>
      <a:lt2>
        <a:srgbClr val="FFFFFF"/>
      </a:lt2>
      <a:accent1>
        <a:srgbClr val="EBEBEB"/>
      </a:accent1>
      <a:accent2>
        <a:srgbClr val="75757A"/>
      </a:accent2>
      <a:accent3>
        <a:srgbClr val="000041"/>
      </a:accent3>
      <a:accent4>
        <a:srgbClr val="0078D3"/>
      </a:accent4>
      <a:accent5>
        <a:srgbClr val="50E6FF"/>
      </a:accent5>
      <a:accent6>
        <a:srgbClr val="EBEBEB"/>
      </a:accent6>
      <a:hlink>
        <a:srgbClr val="0078D4"/>
      </a:hlink>
      <a:folHlink>
        <a:srgbClr val="0078D4"/>
      </a:folHlink>
    </a:clrScheme>
    <a:fontScheme name="Dynamics 36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TT_Azure_PowerPoint_Template_Dec19" id="{4D812253-AE16-49B7-9E8B-E155C396F1B1}" vid="{CDFF03D5-E879-4992-95FD-25D14F5B9F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F6CFD0234D3B49A8BA0EAFF2A75B6F" ma:contentTypeVersion="13" ma:contentTypeDescription="Create a new document." ma:contentTypeScope="" ma:versionID="fe4210c65925791be238c7055ecc53c9">
  <xsd:schema xmlns:xsd="http://www.w3.org/2001/XMLSchema" xmlns:xs="http://www.w3.org/2001/XMLSchema" xmlns:p="http://schemas.microsoft.com/office/2006/metadata/properties" xmlns:ns1="http://schemas.microsoft.com/sharepoint/v3" xmlns:ns2="81db2858-b24f-4e13-8628-6a9b4230a320" xmlns:ns3="47c683d7-bc2d-4791-a545-02d7bf8a7e2a" targetNamespace="http://schemas.microsoft.com/office/2006/metadata/properties" ma:root="true" ma:fieldsID="6e9aa929f685a74ba23415f87c22c051" ns1:_="" ns2:_="" ns3:_="">
    <xsd:import namespace="http://schemas.microsoft.com/sharepoint/v3"/>
    <xsd:import namespace="81db2858-b24f-4e13-8628-6a9b4230a320"/>
    <xsd:import namespace="47c683d7-bc2d-4791-a545-02d7bf8a7e2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1:_ip_UnifiedCompliancePolicyProperties" minOccurs="0"/>
                <xsd:element ref="ns1:_ip_UnifiedCompliancePolicyUIAction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db2858-b24f-4e13-8628-6a9b4230a32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DateTaken" ma:index="20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7c683d7-bc2d-4791-a545-02d7bf8a7e2a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75290F2-CDB2-4ACA-B47D-DD3BA184EB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E5D289-8547-451C-AB26-EE5D172C92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1db2858-b24f-4e13-8628-6a9b4230a320"/>
    <ds:schemaRef ds:uri="47c683d7-bc2d-4791-a545-02d7bf8a7e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AE6409B-068D-4653-BD67-AC4DDFD756B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3447</TotalTime>
  <Words>535</Words>
  <Application>Microsoft Office PowerPoint</Application>
  <PresentationFormat>Custom</PresentationFormat>
  <Paragraphs>72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-apple-system</vt:lpstr>
      <vt:lpstr>Arial</vt:lpstr>
      <vt:lpstr>Segoe UI</vt:lpstr>
      <vt:lpstr>Segoe UI Light</vt:lpstr>
      <vt:lpstr>Segoe UI Semibold</vt:lpstr>
      <vt:lpstr>Wingdings</vt:lpstr>
      <vt:lpstr>Azure 1</vt:lpstr>
      <vt:lpstr>E-Governance Grievance Redressal System  </vt:lpstr>
      <vt:lpstr>Project Overview</vt:lpstr>
      <vt:lpstr>Problem Statement</vt:lpstr>
      <vt:lpstr>Solution &amp; Key Features</vt:lpstr>
      <vt:lpstr>Technology Stack</vt:lpstr>
      <vt:lpstr>                                            System Architecture</vt:lpstr>
      <vt:lpstr>                           Database Schema Diagram</vt:lpstr>
      <vt:lpstr>Login Page(UI)</vt:lpstr>
      <vt:lpstr>Registration Page </vt:lpstr>
      <vt:lpstr>Admin Dashoboard</vt:lpstr>
      <vt:lpstr>Admin Dashboard/Assign Role Page</vt:lpstr>
      <vt:lpstr>Citizen Dashboard/My Grievances Page</vt:lpstr>
      <vt:lpstr>Citizen Dashboard/Lodge Grievance Page</vt:lpstr>
      <vt:lpstr>Department-Officer Dashboard/Department Grievances Page</vt:lpstr>
      <vt:lpstr>Department-Officer Dashboard/Resolution Progress Page</vt:lpstr>
      <vt:lpstr>Supervisor-Dashboard/Assign Grievances Page</vt:lpstr>
      <vt:lpstr>Supervisor-Dashboard/Close Grievances Page</vt:lpstr>
      <vt:lpstr>Supervisor-Dashboard/Reports &amp; Analytics Page</vt:lpstr>
      <vt:lpstr>Results &amp; Achievements</vt:lpstr>
      <vt:lpstr>Live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DARAM PRUTHVI REDDY</cp:lastModifiedBy>
  <cp:revision>42</cp:revision>
  <dcterms:created xsi:type="dcterms:W3CDTF">2021-02-08T22:39:15Z</dcterms:created>
  <dcterms:modified xsi:type="dcterms:W3CDTF">2026-01-06T03:56:53Z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0x010100CCF6CFD0234D3B49A8BA0EAFF2A75B6F</vt:lpwstr>
  </property>
</Properties>
</file>